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5608320" y="0"/>
            <a:ext cx="6583680" cy="6858000"/>
          </a:xfrm>
          <a:custGeom>
            <a:avLst/>
            <a:gdLst/>
            <a:ahLst/>
            <a:cxnLst/>
            <a:rect l="l" t="t" r="r" b="b"/>
            <a:pathLst>
              <a:path w="6583680" h="6858000">
                <a:moveTo>
                  <a:pt x="0" y="6858000"/>
                </a:moveTo>
                <a:lnTo>
                  <a:pt x="6583680" y="6858000"/>
                </a:lnTo>
                <a:lnTo>
                  <a:pt x="658368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7559040" y="2057400"/>
            <a:ext cx="4632960" cy="4800600"/>
          </a:xfrm>
          <a:custGeom>
            <a:avLst/>
            <a:gdLst/>
            <a:ahLst/>
            <a:cxnLst/>
            <a:rect l="l" t="t" r="r" b="b"/>
            <a:pathLst>
              <a:path w="4632960" h="4800600">
                <a:moveTo>
                  <a:pt x="0" y="4800600"/>
                </a:moveTo>
                <a:lnTo>
                  <a:pt x="4632960" y="4800600"/>
                </a:lnTo>
                <a:lnTo>
                  <a:pt x="463296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 rot="20040000">
            <a:off x="250000" y="1180000"/>
            <a:ext cx="3050000" cy="3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Freeform 4"/>
          <p:cNvSpPr/>
          <p:nvPr/>
        </p:nvSpPr>
        <p:spPr>
          <a:xfrm>
            <a:off x="868680" y="609800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60000" h="360000">
                <a:moveTo>
                  <a:pt x="0" y="0"/>
                </a:moveTo>
                <a:lnTo>
                  <a:pt x="360000" y="0"/>
                </a:lnTo>
                <a:lnTo>
                  <a:pt x="0" y="360000"/>
                </a:lnTo>
                <a:close/>
              </a:path>
            </a:pathLst>
          </a:cu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27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2280000"/>
            <a:ext cx="9100000" cy="2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1600"/>
              </a:spcAft>
            </a:pPr>
            <a:r>
              <a:rPr sz="1300" b="1" spc="459">
                <a:solidFill>
                  <a:srgbClr val="888888"/>
                </a:solidFill>
                <a:latin typeface="Inter"/>
              </a:rPr>
              <a:t>A KARADIGM DEMO DECK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</a:pPr>
            <a:r>
              <a:rPr sz="5200" b="1" spc="150">
                <a:solidFill>
                  <a:srgbClr val="4C4C4C"/>
                </a:solidFill>
                <a:latin typeface="Inter"/>
              </a:rPr>
              <a:t>INTERSTITIAL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1800"/>
              </a:spcAft>
            </a:pPr>
            <a:r>
              <a:rPr sz="5200" b="1" spc="150">
                <a:solidFill>
                  <a:srgbClr val="4C4C4C"/>
                </a:solidFill>
                <a:latin typeface="Inter"/>
              </a:rPr>
              <a:t>JOURNALING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874680" y="4380000"/>
            <a:ext cx="12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4560000"/>
            <a:ext cx="800000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0" spc="40">
                <a:solidFill>
                  <a:srgbClr val="6A6A6A"/>
                </a:solidFill>
                <a:latin typeface="Inter"/>
              </a:rPr>
              <a:t>Notes in the gaps between tasks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0"/>
            <a:ext cx="6339840" cy="6858000"/>
          </a:xfrm>
          <a:custGeom>
            <a:avLst/>
            <a:gdLst/>
            <a:ahLst/>
            <a:cxnLst/>
            <a:rect l="l" t="t" r="r" b="b"/>
            <a:pathLst>
              <a:path w="6339840" h="6858000">
                <a:moveTo>
                  <a:pt x="0" y="0"/>
                </a:moveTo>
                <a:lnTo>
                  <a:pt x="6339840" y="0"/>
                </a:lnTo>
                <a:lnTo>
                  <a:pt x="560832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TWO PROMPTS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4C4C4C"/>
                </a:solidFill>
                <a:latin typeface="Inter"/>
              </a:rPr>
              <a:t>Before and after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2500000"/>
            <a:ext cx="487680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 spc="300">
                <a:solidFill>
                  <a:srgbClr val="5599DD"/>
                </a:solidFill>
                <a:latin typeface="Inter"/>
              </a:rPr>
              <a:t>BEFORE A TASK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3060000"/>
            <a:ext cx="4876800" cy="22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700" b="0" spc="20">
                <a:solidFill>
                  <a:srgbClr val="4C4C4C"/>
                </a:solidFill>
                <a:latin typeface="Inter"/>
              </a:rPr>
              <a:t>Name the intention. “14:05 — drafting the proposal, aiming for a rough first pass.”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27520" y="2500000"/>
            <a:ext cx="44081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 spc="300">
                <a:solidFill>
                  <a:srgbClr val="4D8A6B"/>
                </a:solidFill>
                <a:latin typeface="Inter"/>
              </a:rPr>
              <a:t>AFTER A TASK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27520" y="3060000"/>
            <a:ext cx="4495799" cy="22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700" b="0" spc="20">
                <a:solidFill>
                  <a:srgbClr val="6A6A6A"/>
                </a:solidFill>
                <a:latin typeface="Inter"/>
              </a:rPr>
              <a:t>Capture the outcome. “14:40 — draft done, decided to cut section three. Next: review.”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NO TOOLING REQUIRED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4C4C4C"/>
                </a:solidFill>
                <a:latin typeface="Inter"/>
              </a:rPr>
              <a:t>Write it anywhere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560000"/>
            <a:ext cx="2343660" cy="2400000"/>
          </a:xfrm>
          <a:prstGeom prst="rect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1168680" y="4600000"/>
            <a:ext cx="1743660" cy="36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68680" y="2880000"/>
            <a:ext cx="174366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4C4C4C"/>
                </a:solidFill>
                <a:latin typeface="Inter"/>
              </a:rPr>
              <a:t>Plain note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8680" y="3500000"/>
            <a:ext cx="1743660" cy="1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0" spc="20">
                <a:solidFill>
                  <a:srgbClr val="6A6A6A"/>
                </a:solidFill>
                <a:latin typeface="Inter"/>
              </a:rPr>
              <a:t>Apple Notes, Obsidian, a .txt — anything that holds text.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72340" y="2560000"/>
            <a:ext cx="2343660" cy="2400000"/>
          </a:xfrm>
          <a:prstGeom prst="rect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872340" y="4600000"/>
            <a:ext cx="1743660" cy="36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872340" y="2880000"/>
            <a:ext cx="174366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4C4C4C"/>
                </a:solidFill>
                <a:latin typeface="Inter"/>
              </a:rPr>
              <a:t>Phone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72340" y="3500000"/>
            <a:ext cx="1743660" cy="1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0" spc="20">
                <a:solidFill>
                  <a:srgbClr val="6A6A6A"/>
                </a:solidFill>
                <a:latin typeface="Inter"/>
              </a:rPr>
              <a:t>A memo while you wait. The gap is often away from the desk.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276000" y="2560000"/>
            <a:ext cx="2343660" cy="2400000"/>
          </a:xfrm>
          <a:prstGeom prst="rect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576000" y="4600000"/>
            <a:ext cx="1743660" cy="36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76000" y="2880000"/>
            <a:ext cx="174366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4C4C4C"/>
                </a:solidFill>
                <a:latin typeface="Inter"/>
              </a:rPr>
              <a:t>Terminal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76000" y="3500000"/>
            <a:ext cx="1743660" cy="1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0" spc="20">
                <a:solidFill>
                  <a:srgbClr val="6A6A6A"/>
                </a:solidFill>
                <a:latin typeface="Inter"/>
              </a:rPr>
              <a:t>echo the time and a line into a log you already keep.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979660" y="2560000"/>
            <a:ext cx="2343660" cy="2400000"/>
          </a:xfrm>
          <a:prstGeom prst="rect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9279660" y="4600000"/>
            <a:ext cx="1743660" cy="36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279660" y="2880000"/>
            <a:ext cx="174366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4C4C4C"/>
                </a:solidFill>
                <a:latin typeface="Inter"/>
              </a:rPr>
              <a:t>Paper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279660" y="3500000"/>
            <a:ext cx="1743660" cy="1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0" spc="20">
                <a:solidFill>
                  <a:srgbClr val="6A6A6A"/>
                </a:solidFill>
                <a:latin typeface="Inter"/>
              </a:rPr>
              <a:t>A margin, a sticky, a pocket notebook. Ink counts too.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A DAY IN THE GAPS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4C4C4C"/>
                </a:solidFill>
                <a:latin typeface="Inter"/>
              </a:rPr>
              <a:t>Four seams, four lines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3000000"/>
            <a:ext cx="10454640" cy="16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2105510" y="2944000"/>
            <a:ext cx="140000" cy="14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240000"/>
            <a:ext cx="241366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spc="100">
                <a:solidFill>
                  <a:srgbClr val="4C4C4C"/>
                </a:solidFill>
                <a:latin typeface="Inter"/>
              </a:rPr>
              <a:t>08:55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88680" y="3280000"/>
            <a:ext cx="229366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350" b="0" spc="20">
                <a:solidFill>
                  <a:srgbClr val="6A6A6A"/>
                </a:solidFill>
                <a:latin typeface="Inter"/>
              </a:rPr>
              <a:t>Standup in five — goal: unblock the API.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19170" y="2944000"/>
            <a:ext cx="140000" cy="14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482340" y="2240000"/>
            <a:ext cx="241366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spc="100">
                <a:solidFill>
                  <a:srgbClr val="4C4C4C"/>
                </a:solidFill>
                <a:latin typeface="Inter"/>
              </a:rPr>
              <a:t>11:20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02340" y="3280000"/>
            <a:ext cx="229366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350" b="0" spc="20">
                <a:solidFill>
                  <a:srgbClr val="6A6A6A"/>
                </a:solidFill>
                <a:latin typeface="Inter"/>
              </a:rPr>
              <a:t>Switching to writing. Energy still good.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32830" y="2944000"/>
            <a:ext cx="140000" cy="14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096000" y="2240000"/>
            <a:ext cx="241366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spc="100">
                <a:solidFill>
                  <a:srgbClr val="4C4C4C"/>
                </a:solidFill>
                <a:latin typeface="Inter"/>
              </a:rPr>
              <a:t>14:10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6000" y="3280000"/>
            <a:ext cx="229366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350" b="0" spc="20">
                <a:solidFill>
                  <a:srgbClr val="6A6A6A"/>
                </a:solidFill>
                <a:latin typeface="Inter"/>
              </a:rPr>
              <a:t>Call done. Decided to ship on Friday.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946490" y="2944000"/>
            <a:ext cx="140000" cy="14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709660" y="2240000"/>
            <a:ext cx="241366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spc="100">
                <a:solidFill>
                  <a:srgbClr val="4C4C4C"/>
                </a:solidFill>
                <a:latin typeface="Inter"/>
              </a:rPr>
              <a:t>16:40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29660" y="3280000"/>
            <a:ext cx="229366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350" b="0" spc="20">
                <a:solidFill>
                  <a:srgbClr val="6A6A6A"/>
                </a:solidFill>
                <a:latin typeface="Inter"/>
              </a:rPr>
              <a:t>Stuck twenty minutes — naming it: avoidance.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1234440"/>
            <a:ext cx="4876800" cy="5623560"/>
          </a:xfrm>
          <a:custGeom>
            <a:avLst/>
            <a:gdLst/>
            <a:ahLst/>
            <a:cxnLst/>
            <a:rect l="l" t="t" r="r" b="b"/>
            <a:pathLst>
              <a:path w="4876800" h="5623560">
                <a:moveTo>
                  <a:pt x="0" y="5623560"/>
                </a:moveTo>
                <a:lnTo>
                  <a:pt x="0" y="0"/>
                </a:lnTo>
                <a:lnTo>
                  <a:pt x="4876800" y="562356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9022080" y="0"/>
            <a:ext cx="3169920" cy="2880360"/>
          </a:xfrm>
          <a:custGeom>
            <a:avLst/>
            <a:gdLst/>
            <a:ahLst/>
            <a:cxnLst/>
            <a:rect l="l" t="t" r="r" b="b"/>
            <a:pathLst>
              <a:path w="3169920" h="2880360">
                <a:moveTo>
                  <a:pt x="3169920" y="0"/>
                </a:moveTo>
                <a:lnTo>
                  <a:pt x="3169920" y="288036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36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8680" y="1000000"/>
            <a:ext cx="6000000" cy="3600000"/>
          </a:xfrm>
          <a:prstGeom prst="rect">
            <a:avLst/>
          </a:prstGeom>
          <a:noFill/>
        </p:spPr>
        <p:txBody>
          <a:bodyPr wrap="non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2000" b="1">
                <a:solidFill>
                  <a:srgbClr val="E7E7E7"/>
                </a:solidFill>
                <a:latin typeface="Inter"/>
              </a:rPr>
              <a:t>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434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40">
                <a:solidFill>
                  <a:srgbClr val="888888"/>
                </a:solidFill>
                <a:latin typeface="Inter"/>
              </a:rPr>
              <a:t>SECTION 03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472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4920000"/>
            <a:ext cx="950000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4000" b="1" spc="80">
                <a:solidFill>
                  <a:srgbClr val="4C4C4C"/>
                </a:solidFill>
                <a:latin typeface="Inter"/>
              </a:rPr>
              <a:t>Why it helps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640000"/>
            <a:ext cx="950000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0" spc="30">
                <a:solidFill>
                  <a:srgbClr val="6A6A6A"/>
                </a:solidFill>
                <a:latin typeface="Inter"/>
              </a:rPr>
              <a:t>What the habit gives back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WHY IT HELPS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 spc="40">
                <a:solidFill>
                  <a:srgbClr val="4C4C4C"/>
                </a:solidFill>
                <a:latin typeface="Inter"/>
              </a:rPr>
              <a:t>What you get back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174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68680" y="2560000"/>
            <a:ext cx="60000" cy="36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28680" y="2520000"/>
            <a:ext cx="360000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4C4C4C"/>
                </a:solidFill>
                <a:latin typeface="Inter"/>
              </a:rPr>
              <a:t>A gentle on-ramp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68680" y="2506000"/>
            <a:ext cx="635464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500" b="0" spc="20">
                <a:solidFill>
                  <a:srgbClr val="6A6A6A"/>
                </a:solidFill>
                <a:latin typeface="Inter"/>
              </a:rPr>
              <a:t>Slide back into focus after every interruption — the line tells you where you were.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28680" y="3490000"/>
            <a:ext cx="10194640" cy="10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868680" y="3680000"/>
            <a:ext cx="60000" cy="36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28680" y="3640000"/>
            <a:ext cx="360000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4C4C4C"/>
                </a:solidFill>
                <a:latin typeface="Inter"/>
              </a:rPr>
              <a:t>A decision log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68680" y="3626000"/>
            <a:ext cx="635464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500" b="0" spc="20">
                <a:solidFill>
                  <a:srgbClr val="6A6A6A"/>
                </a:solidFill>
                <a:latin typeface="Inter"/>
              </a:rPr>
              <a:t>A running record of why you did things, not just what you did.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28680" y="4610000"/>
            <a:ext cx="10194640" cy="10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68680" y="4800000"/>
            <a:ext cx="60000" cy="36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128680" y="4760000"/>
            <a:ext cx="360000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4C4C4C"/>
                </a:solidFill>
                <a:latin typeface="Inter"/>
              </a:rPr>
              <a:t>Visible avoidance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68680" y="4746000"/>
            <a:ext cx="635464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500" b="0" spc="20">
                <a:solidFill>
                  <a:srgbClr val="6A6A6A"/>
                </a:solidFill>
                <a:latin typeface="Inter"/>
              </a:rPr>
              <a:t>Procrastination has to be named the moment you write it down.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BUT WILL I KEEP IT UP?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4C4C4C"/>
                </a:solidFill>
                <a:latin typeface="Inter"/>
              </a:rPr>
              <a:t>Myth and reality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160000"/>
            <a:ext cx="5027320" cy="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 spc="300">
                <a:solidFill>
                  <a:srgbClr val="8A4D4D"/>
                </a:solidFill>
                <a:latin typeface="Inter"/>
              </a:rPr>
              <a:t>MYTH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6000" y="2160000"/>
            <a:ext cx="5027320" cy="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 spc="300">
                <a:solidFill>
                  <a:srgbClr val="4D8A6B"/>
                </a:solidFill>
                <a:latin typeface="Inter"/>
              </a:rPr>
              <a:t>REALITY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272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6A6A6A"/>
                </a:solidFill>
                <a:latin typeface="Inter"/>
              </a:rPr>
              <a:t>It is another habit to maintain.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96000" y="272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4C4C4C"/>
                </a:solidFill>
                <a:latin typeface="Inter"/>
              </a:rPr>
              <a:t>It rides on transitions you already make.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8680" y="3640000"/>
            <a:ext cx="10454640" cy="10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80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6A6A6A"/>
                </a:solidFill>
                <a:latin typeface="Inter"/>
              </a:rPr>
              <a:t>I will have to write a lot.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96000" y="380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4C4C4C"/>
                </a:solidFill>
                <a:latin typeface="Inter"/>
              </a:rPr>
              <a:t>One line is the entire commitment.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68680" y="4720000"/>
            <a:ext cx="10454640" cy="10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88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6A6A6A"/>
                </a:solidFill>
                <a:latin typeface="Inter"/>
              </a:rPr>
              <a:t>I need the right app first.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96000" y="488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4C4C4C"/>
                </a:solidFill>
                <a:latin typeface="Inter"/>
              </a:rPr>
              <a:t>Any plain text box works today.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640000"/>
            <a:ext cx="12192000" cy="3560000"/>
          </a:xfrm>
          <a:prstGeom prst="rect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0" y="1640000"/>
            <a:ext cx="760000" cy="720000"/>
          </a:xfrm>
          <a:custGeom>
            <a:avLst/>
            <a:gdLst/>
            <a:ahLst/>
            <a:cxnLst/>
            <a:rect l="l" t="t" r="r" b="b"/>
            <a:pathLst>
              <a:path w="760000" h="720000">
                <a:moveTo>
                  <a:pt x="0" y="0"/>
                </a:moveTo>
                <a:lnTo>
                  <a:pt x="0" y="720000"/>
                </a:lnTo>
                <a:lnTo>
                  <a:pt x="76000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BY THE NUMBERS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280000"/>
            <a:ext cx="406400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600" b="1">
                <a:solidFill>
                  <a:srgbClr val="4C4C4C"/>
                </a:solidFill>
                <a:latin typeface="Inter"/>
              </a:rPr>
              <a:t>≈30s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680" y="3840000"/>
            <a:ext cx="3088640" cy="8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400" b="0" spc="30">
                <a:solidFill>
                  <a:srgbClr val="6A6A6A"/>
                </a:solidFill>
                <a:latin typeface="Inter"/>
              </a:rPr>
              <a:t>per entry, once you switch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64000" y="2280000"/>
            <a:ext cx="406400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600" b="1">
                <a:solidFill>
                  <a:srgbClr val="4C4C4C"/>
                </a:solidFill>
                <a:latin typeface="Inter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51680" y="3840000"/>
            <a:ext cx="3088640" cy="8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400" b="0" spc="30">
                <a:solidFill>
                  <a:srgbClr val="6A6A6A"/>
                </a:solidFill>
                <a:latin typeface="Inter"/>
              </a:rPr>
              <a:t>line at a time, nothing more</a:t>
            </a:r>
          </a:p>
        </p:txBody>
      </p:sp>
      <p:sp>
        <p:nvSpPr>
          <p:cNvPr id="9" name="Rectangle 8"/>
          <p:cNvSpPr/>
          <p:nvPr/>
        </p:nvSpPr>
        <p:spPr>
          <a:xfrm>
            <a:off x="4064000" y="2500000"/>
            <a:ext cx="12000" cy="1180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128000" y="2280000"/>
            <a:ext cx="406400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600" b="1">
                <a:solidFill>
                  <a:srgbClr val="4C4C4C"/>
                </a:solidFill>
                <a:latin typeface="Inter"/>
              </a:rPr>
              <a:t>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15680" y="3840000"/>
            <a:ext cx="3088640" cy="8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400" b="0" spc="30">
                <a:solidFill>
                  <a:srgbClr val="6A6A6A"/>
                </a:solidFill>
                <a:latin typeface="Inter"/>
              </a:rPr>
              <a:t>apps, templates or streaks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128000" y="2500000"/>
            <a:ext cx="12000" cy="1180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7315200" y="2194560"/>
            <a:ext cx="4876800" cy="4663440"/>
          </a:xfrm>
          <a:custGeom>
            <a:avLst/>
            <a:gdLst/>
            <a:ahLst/>
            <a:cxnLst/>
            <a:rect l="l" t="t" r="r" b="b"/>
            <a:pathLst>
              <a:path w="4876800" h="4663440">
                <a:moveTo>
                  <a:pt x="4876800" y="4663440"/>
                </a:moveTo>
                <a:lnTo>
                  <a:pt x="4876800" y="0"/>
                </a:lnTo>
                <a:lnTo>
                  <a:pt x="0" y="466344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START TODAY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1700000"/>
            <a:ext cx="8200000" cy="1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4200" b="1" spc="40">
                <a:solidFill>
                  <a:srgbClr val="4C4C4C"/>
                </a:solidFill>
                <a:latin typeface="Inter"/>
              </a:rPr>
              <a:t>It really is this small</a:t>
            </a:r>
          </a:p>
        </p:txBody>
      </p:sp>
      <p:sp>
        <p:nvSpPr>
          <p:cNvPr id="5" name="Rectangle 4"/>
          <p:cNvSpPr/>
          <p:nvPr/>
        </p:nvSpPr>
        <p:spPr>
          <a:xfrm>
            <a:off x="872680" y="306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3320000"/>
            <a:ext cx="7600000" cy="2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2000"/>
              </a:lnSpc>
              <a:spcBef>
                <a:spcPts val="0"/>
              </a:spcBef>
              <a:spcAft>
                <a:spcPts val="1600"/>
              </a:spcAft>
            </a:pPr>
            <a:r>
              <a:rPr sz="1800" b="0" spc="20">
                <a:solidFill>
                  <a:srgbClr val="4C4C4C"/>
                </a:solidFill>
                <a:latin typeface="Inter"/>
              </a:rPr>
              <a:t>Open any plain note. Each time you change tasks, type the current time and a single sentence.</a:t>
            </a:r>
          </a:p>
          <a:p>
            <a:pPr algn="l">
              <a:lnSpc>
                <a:spcPct val="13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6A6A6A"/>
                </a:solidFill>
                <a:latin typeface="Inter"/>
              </a:rPr>
              <a:t>No app, no template, no streak to keep. Stop the moment it stops being useful.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2057400"/>
            <a:ext cx="4876800" cy="4800600"/>
          </a:xfrm>
          <a:custGeom>
            <a:avLst/>
            <a:gdLst/>
            <a:ahLst/>
            <a:cxnLst/>
            <a:rect l="l" t="t" r="r" b="b"/>
            <a:pathLst>
              <a:path w="4876800" h="4800600">
                <a:moveTo>
                  <a:pt x="0" y="4800600"/>
                </a:moveTo>
                <a:lnTo>
                  <a:pt x="0" y="0"/>
                </a:lnTo>
                <a:lnTo>
                  <a:pt x="4876800" y="480060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8046720" y="0"/>
            <a:ext cx="4145280" cy="2057400"/>
          </a:xfrm>
          <a:custGeom>
            <a:avLst/>
            <a:gdLst/>
            <a:ahLst/>
            <a:cxnLst/>
            <a:rect l="l" t="t" r="r" b="b"/>
            <a:pathLst>
              <a:path w="4145280" h="2057400">
                <a:moveTo>
                  <a:pt x="4145280" y="0"/>
                </a:moveTo>
                <a:lnTo>
                  <a:pt x="4145280" y="205740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546000" y="2680000"/>
            <a:ext cx="11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3040000"/>
            <a:ext cx="10454640" cy="120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5400" b="1" spc="200">
                <a:solidFill>
                  <a:srgbClr val="4C4C4C"/>
                </a:solidFill>
                <a:latin typeface="Inter"/>
              </a:rPr>
              <a:t>MIND THE GAPS.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5560000"/>
            <a:ext cx="10454640" cy="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 spc="340">
                <a:solidFill>
                  <a:srgbClr val="888888"/>
                </a:solidFill>
                <a:latin typeface="Inter"/>
              </a:rPr>
              <a:t>STYLED WITH KARADIGM · LUKOKARAVAN.CZ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CONTENTS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 spc="40">
                <a:solidFill>
                  <a:srgbClr val="4C4C4C"/>
                </a:solidFill>
                <a:latin typeface="Inter"/>
              </a:rPr>
              <a:t>What's inside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176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238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88680" y="238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4C4C4C"/>
                </a:solidFill>
                <a:latin typeface="Inter"/>
              </a:rPr>
              <a:t>The idea</a:t>
            </a:r>
          </a:p>
        </p:txBody>
      </p:sp>
      <p:sp>
        <p:nvSpPr>
          <p:cNvPr id="9" name="Rectangle 8"/>
          <p:cNvSpPr/>
          <p:nvPr/>
        </p:nvSpPr>
        <p:spPr>
          <a:xfrm>
            <a:off x="1688680" y="3240000"/>
            <a:ext cx="3827320" cy="12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68680" y="336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88680" y="336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4C4C4C"/>
                </a:solidFill>
                <a:latin typeface="Inter"/>
              </a:rPr>
              <a:t>The name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88680" y="4220000"/>
            <a:ext cx="3827320" cy="12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34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88680" y="434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4C4C4C"/>
                </a:solidFill>
                <a:latin typeface="Inter"/>
              </a:rPr>
              <a:t>The method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688680" y="5200000"/>
            <a:ext cx="3827320" cy="12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096000" y="238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16000" y="238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4C4C4C"/>
                </a:solidFill>
                <a:latin typeface="Inter"/>
              </a:rPr>
              <a:t>A day in the gaps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916000" y="3240000"/>
            <a:ext cx="3827320" cy="12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096000" y="336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16000" y="336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4C4C4C"/>
                </a:solidFill>
                <a:latin typeface="Inter"/>
              </a:rPr>
              <a:t>Why it helps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916000" y="4220000"/>
            <a:ext cx="3827320" cy="12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096000" y="434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16000" y="434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4C4C4C"/>
                </a:solidFill>
                <a:latin typeface="Inter"/>
              </a:rPr>
              <a:t>Start today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916000" y="5200000"/>
            <a:ext cx="3827320" cy="12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1234440"/>
            <a:ext cx="4876800" cy="5623560"/>
          </a:xfrm>
          <a:custGeom>
            <a:avLst/>
            <a:gdLst/>
            <a:ahLst/>
            <a:cxnLst/>
            <a:rect l="l" t="t" r="r" b="b"/>
            <a:pathLst>
              <a:path w="4876800" h="5623560">
                <a:moveTo>
                  <a:pt x="0" y="5623560"/>
                </a:moveTo>
                <a:lnTo>
                  <a:pt x="0" y="0"/>
                </a:lnTo>
                <a:lnTo>
                  <a:pt x="4876800" y="562356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9022080" y="0"/>
            <a:ext cx="3169920" cy="2880360"/>
          </a:xfrm>
          <a:custGeom>
            <a:avLst/>
            <a:gdLst/>
            <a:ahLst/>
            <a:cxnLst/>
            <a:rect l="l" t="t" r="r" b="b"/>
            <a:pathLst>
              <a:path w="3169920" h="2880360">
                <a:moveTo>
                  <a:pt x="3169920" y="0"/>
                </a:moveTo>
                <a:lnTo>
                  <a:pt x="3169920" y="288036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36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8680" y="1000000"/>
            <a:ext cx="6000000" cy="3600000"/>
          </a:xfrm>
          <a:prstGeom prst="rect">
            <a:avLst/>
          </a:prstGeom>
          <a:noFill/>
        </p:spPr>
        <p:txBody>
          <a:bodyPr wrap="non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2000" b="1">
                <a:solidFill>
                  <a:srgbClr val="E7E7E7"/>
                </a:solidFill>
                <a:latin typeface="Inter"/>
              </a:rPr>
              <a:t>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434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40">
                <a:solidFill>
                  <a:srgbClr val="888888"/>
                </a:solidFill>
                <a:latin typeface="Inter"/>
              </a:rPr>
              <a:t>SECTION 01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472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4920000"/>
            <a:ext cx="950000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4000" b="1" spc="80">
                <a:solidFill>
                  <a:srgbClr val="4C4C4C"/>
                </a:solidFill>
                <a:latin typeface="Inter"/>
              </a:rPr>
              <a:t>The idea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640000"/>
            <a:ext cx="950000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0" spc="30">
                <a:solidFill>
                  <a:srgbClr val="6A6A6A"/>
                </a:solidFill>
                <a:latin typeface="Inter"/>
              </a:rPr>
              <a:t>Notes in the gaps between tasks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THE IDEA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4400000" cy="2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2000"/>
              </a:spcAft>
            </a:pPr>
            <a:r>
              <a:rPr sz="3200" b="1" spc="40">
                <a:solidFill>
                  <a:srgbClr val="4C4C4C"/>
                </a:solidFill>
                <a:latin typeface="Inter"/>
              </a:rPr>
              <a:t>What it is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172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768680" y="1020000"/>
            <a:ext cx="5554640" cy="3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2000"/>
              </a:lnSpc>
              <a:spcBef>
                <a:spcPts val="0"/>
              </a:spcBef>
              <a:spcAft>
                <a:spcPts val="1800"/>
              </a:spcAft>
            </a:pPr>
            <a:r>
              <a:rPr sz="1700" b="0" spc="20">
                <a:solidFill>
                  <a:srgbClr val="4C4C4C"/>
                </a:solidFill>
                <a:latin typeface="Inter"/>
              </a:rPr>
              <a:t>Interstitial journaling means jotting a short, timestamped line in the small gaps between tasks — before you begin, when you switch, when you finish.</a:t>
            </a:r>
          </a:p>
          <a:p>
            <a:pPr algn="l">
              <a:lnSpc>
                <a:spcPct val="13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0" spc="20">
                <a:solidFill>
                  <a:srgbClr val="6A6A6A"/>
                </a:solidFill>
                <a:latin typeface="Inter"/>
              </a:rPr>
              <a:t>It is not a sit-down diary. It lives in the transitions of the day, where attention usually leaks away.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68680" y="5560000"/>
            <a:ext cx="555464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120">
                <a:solidFill>
                  <a:srgbClr val="888888"/>
                </a:solidFill>
                <a:latin typeface="Inter"/>
              </a:rPr>
              <a:t>Popularized by Tony Stubblebine.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0"/>
            <a:ext cx="760000" cy="760000"/>
          </a:xfrm>
          <a:custGeom>
            <a:avLst/>
            <a:gdLst/>
            <a:ahLst/>
            <a:cxnLst/>
            <a:rect l="l" t="t" r="r" b="b"/>
            <a:pathLst>
              <a:path w="760000" h="760000">
                <a:moveTo>
                  <a:pt x="0" y="0"/>
                </a:moveTo>
                <a:lnTo>
                  <a:pt x="0" y="760000"/>
                </a:lnTo>
                <a:lnTo>
                  <a:pt x="76000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432000" y="6098000"/>
            <a:ext cx="760000" cy="760000"/>
          </a:xfrm>
          <a:custGeom>
            <a:avLst/>
            <a:gdLst/>
            <a:ahLst/>
            <a:cxnLst/>
            <a:rect l="l" t="t" r="r" b="b"/>
            <a:pathLst>
              <a:path w="760000" h="760000">
                <a:moveTo>
                  <a:pt x="760000" y="760000"/>
                </a:moveTo>
                <a:lnTo>
                  <a:pt x="760000" y="0"/>
                </a:lnTo>
                <a:lnTo>
                  <a:pt x="0" y="76000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546000" y="1640000"/>
            <a:ext cx="11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468680" y="2160000"/>
            <a:ext cx="9254640" cy="260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2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4C4C4C"/>
                </a:solidFill>
                <a:latin typeface="Inter"/>
              </a:rPr>
              <a:t>“It fills the seams you already have — the minute before a meeting, the pause after a call, the moment a task ends.”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5360000"/>
            <a:ext cx="10454640" cy="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 spc="360">
                <a:solidFill>
                  <a:srgbClr val="888888"/>
                </a:solidFill>
                <a:latin typeface="Inter"/>
              </a:rPr>
              <a:t>WHY “INTERSTITIAL” — THE SPACES IN BETWEEN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63140"/>
            <a:ext cx="12192000" cy="233172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1503140"/>
            <a:ext cx="1045464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THE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68680" y="2263140"/>
            <a:ext cx="9654640" cy="23317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400" b="1" spc="40">
                <a:solidFill>
                  <a:srgbClr val="FFFFFF"/>
                </a:solidFill>
                <a:latin typeface="Inter"/>
              </a:rPr>
              <a:t>Interstitial — the spaces in between.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4894860"/>
            <a:ext cx="1045464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500" b="0" spc="20">
                <a:solidFill>
                  <a:srgbClr val="6A6A6A"/>
                </a:solidFill>
                <a:latin typeface="Inter"/>
              </a:rPr>
              <a:t>The journal never gets its own slot — it fills the seams of the day.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1234440"/>
            <a:ext cx="4876800" cy="5623560"/>
          </a:xfrm>
          <a:custGeom>
            <a:avLst/>
            <a:gdLst/>
            <a:ahLst/>
            <a:cxnLst/>
            <a:rect l="l" t="t" r="r" b="b"/>
            <a:pathLst>
              <a:path w="4876800" h="5623560">
                <a:moveTo>
                  <a:pt x="0" y="5623560"/>
                </a:moveTo>
                <a:lnTo>
                  <a:pt x="0" y="0"/>
                </a:lnTo>
                <a:lnTo>
                  <a:pt x="4876800" y="562356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9022080" y="0"/>
            <a:ext cx="3169920" cy="2880360"/>
          </a:xfrm>
          <a:custGeom>
            <a:avLst/>
            <a:gdLst/>
            <a:ahLst/>
            <a:cxnLst/>
            <a:rect l="l" t="t" r="r" b="b"/>
            <a:pathLst>
              <a:path w="3169920" h="2880360">
                <a:moveTo>
                  <a:pt x="3169920" y="0"/>
                </a:moveTo>
                <a:lnTo>
                  <a:pt x="3169920" y="288036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36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8680" y="1000000"/>
            <a:ext cx="6000000" cy="3600000"/>
          </a:xfrm>
          <a:prstGeom prst="rect">
            <a:avLst/>
          </a:prstGeom>
          <a:noFill/>
        </p:spPr>
        <p:txBody>
          <a:bodyPr wrap="non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2000" b="1">
                <a:solidFill>
                  <a:srgbClr val="E7E7E7"/>
                </a:solidFill>
                <a:latin typeface="Inter"/>
              </a:rPr>
              <a:t>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434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40">
                <a:solidFill>
                  <a:srgbClr val="888888"/>
                </a:solidFill>
                <a:latin typeface="Inter"/>
              </a:rPr>
              <a:t>SECTION 02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472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4920000"/>
            <a:ext cx="950000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4000" b="1" spc="80">
                <a:solidFill>
                  <a:srgbClr val="4C4C4C"/>
                </a:solidFill>
                <a:latin typeface="Inter"/>
              </a:rPr>
              <a:t>The method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640000"/>
            <a:ext cx="950000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0" spc="30">
                <a:solidFill>
                  <a:srgbClr val="6A6A6A"/>
                </a:solidFill>
                <a:latin typeface="Inter"/>
              </a:rPr>
              <a:t>Three small moves, repeated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HOW IT WORKS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 spc="40">
                <a:solidFill>
                  <a:srgbClr val="4C4C4C"/>
                </a:solidFill>
                <a:latin typeface="Inter"/>
              </a:rPr>
              <a:t>Three moves, repeated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174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68680" y="2560000"/>
            <a:ext cx="3178213" cy="30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710000"/>
            <a:ext cx="3178213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50">
                <a:solidFill>
                  <a:srgbClr val="5599DD"/>
                </a:solidFill>
                <a:latin typeface="Inter"/>
              </a:rPr>
              <a:t>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460000"/>
            <a:ext cx="3178213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spc="40">
                <a:solidFill>
                  <a:srgbClr val="4C4C4C"/>
                </a:solidFill>
                <a:latin typeface="Inter"/>
              </a:rPr>
              <a:t>Timestamp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4040000"/>
            <a:ext cx="3178213" cy="1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450" b="0" spc="20">
                <a:solidFill>
                  <a:srgbClr val="6A6A6A"/>
                </a:solidFill>
                <a:latin typeface="Inter"/>
              </a:rPr>
              <a:t>Write the current time, then a single line. That is the whole ritual.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06893" y="2560000"/>
            <a:ext cx="3178213" cy="30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06893" y="2710000"/>
            <a:ext cx="3178213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50">
                <a:solidFill>
                  <a:srgbClr val="5599DD"/>
                </a:solidFill>
                <a:latin typeface="Inter"/>
              </a:rPr>
              <a:t>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06893" y="3460000"/>
            <a:ext cx="3178213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spc="40">
                <a:solidFill>
                  <a:srgbClr val="4C4C4C"/>
                </a:solidFill>
                <a:latin typeface="Inter"/>
              </a:rPr>
              <a:t>Before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06893" y="4040000"/>
            <a:ext cx="3178213" cy="1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450" b="0" spc="20">
                <a:solidFill>
                  <a:srgbClr val="6A6A6A"/>
                </a:solidFill>
                <a:latin typeface="Inter"/>
              </a:rPr>
              <a:t>What am I about to do, and why does it matter right now?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145106" y="2560000"/>
            <a:ext cx="3178213" cy="30000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145106" y="2710000"/>
            <a:ext cx="3178213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50">
                <a:solidFill>
                  <a:srgbClr val="5599DD"/>
                </a:solidFill>
                <a:latin typeface="Inter"/>
              </a:rPr>
              <a:t>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45106" y="3460000"/>
            <a:ext cx="3178213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spc="40">
                <a:solidFill>
                  <a:srgbClr val="4C4C4C"/>
                </a:solidFill>
                <a:latin typeface="Inter"/>
              </a:rPr>
              <a:t>After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45106" y="4040000"/>
            <a:ext cx="3178213" cy="1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450" b="0" spc="20">
                <a:solidFill>
                  <a:srgbClr val="6A6A6A"/>
                </a:solidFill>
                <a:latin typeface="Inter"/>
              </a:rPr>
              <a:t>What actually happened, and what is the very next step?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IN PRACTICE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4C4C4C"/>
                </a:solidFill>
                <a:latin typeface="Inter"/>
              </a:rPr>
              <a:t>Lines that actually work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160000"/>
            <a:ext cx="5017320" cy="1500000"/>
          </a:xfrm>
          <a:prstGeom prst="rect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68680" y="2160000"/>
            <a:ext cx="5017320" cy="4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28680" y="2460000"/>
            <a:ext cx="42973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1" spc="120">
                <a:solidFill>
                  <a:srgbClr val="5599DD"/>
                </a:solidFill>
                <a:latin typeface="Inter"/>
              </a:rPr>
              <a:t>08:02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28680" y="2880000"/>
            <a:ext cx="429732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550" b="0" spc="20">
                <a:solidFill>
                  <a:srgbClr val="4C4C4C"/>
                </a:solidFill>
                <a:latin typeface="Inter"/>
              </a:rPr>
              <a:t>“Starting the budget — goal: a clean v1 before lunch.”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06000" y="2160000"/>
            <a:ext cx="5017320" cy="1500000"/>
          </a:xfrm>
          <a:prstGeom prst="rect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306000" y="2160000"/>
            <a:ext cx="5017320" cy="4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666000" y="2460000"/>
            <a:ext cx="42973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1" spc="120">
                <a:solidFill>
                  <a:srgbClr val="5599DD"/>
                </a:solidFill>
                <a:latin typeface="Inter"/>
              </a:rPr>
              <a:t>10:15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66000" y="2880000"/>
            <a:ext cx="429732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550" b="0" spc="20">
                <a:solidFill>
                  <a:srgbClr val="4C4C4C"/>
                </a:solidFill>
                <a:latin typeface="Inter"/>
              </a:rPr>
              <a:t>“Slack off for an hour. This needs quiet.”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68680" y="4080000"/>
            <a:ext cx="5017320" cy="1500000"/>
          </a:xfrm>
          <a:prstGeom prst="rect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68680" y="4080000"/>
            <a:ext cx="5017320" cy="4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228680" y="4380000"/>
            <a:ext cx="42973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1" spc="120">
                <a:solidFill>
                  <a:srgbClr val="5599DD"/>
                </a:solidFill>
                <a:latin typeface="Inter"/>
              </a:rPr>
              <a:t>13:30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28680" y="4800000"/>
            <a:ext cx="429732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550" b="0" spc="20">
                <a:solidFill>
                  <a:srgbClr val="4C4C4C"/>
                </a:solidFill>
                <a:latin typeface="Inter"/>
              </a:rPr>
              <a:t>“Back from lunch — picking up where the note left off.”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06000" y="4080000"/>
            <a:ext cx="5017320" cy="1500000"/>
          </a:xfrm>
          <a:prstGeom prst="rect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306000" y="4080000"/>
            <a:ext cx="5017320" cy="4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666000" y="4380000"/>
            <a:ext cx="42973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1" spc="120">
                <a:solidFill>
                  <a:srgbClr val="5599DD"/>
                </a:solidFill>
                <a:latin typeface="Inter"/>
              </a:rPr>
              <a:t>16:50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66000" y="4800000"/>
            <a:ext cx="429732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550" b="0" spc="20">
                <a:solidFill>
                  <a:srgbClr val="4C4C4C"/>
                </a:solidFill>
                <a:latin typeface="Inter"/>
              </a:rPr>
              <a:t>“Calling it. Tomorrow: send the draft to Mara first.”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Interstitial Journaling — a Karadigm specimen deck (light)</dc:title>
  <dc:subject/>
  <dc:creator>Luko Karavan</dc:creator>
  <cp:keywords/>
  <dc:description>Styled with Karadigm · lukokaravan.cz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